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65" r:id="rId2"/>
    <p:sldId id="267" r:id="rId3"/>
    <p:sldId id="260" r:id="rId4"/>
    <p:sldId id="261" r:id="rId5"/>
    <p:sldId id="257" r:id="rId6"/>
    <p:sldId id="258" r:id="rId7"/>
    <p:sldId id="259" r:id="rId8"/>
    <p:sldId id="266" r:id="rId9"/>
    <p:sldId id="269" r:id="rId10"/>
    <p:sldId id="268" r:id="rId11"/>
    <p:sldId id="262" r:id="rId12"/>
    <p:sldId id="256" r:id="rId13"/>
    <p:sldId id="263" r:id="rId14"/>
    <p:sldId id="264" r:id="rId15"/>
  </p:sldIdLst>
  <p:sldSz cx="10058400" cy="7315200"/>
  <p:notesSz cx="6858000" cy="9144000"/>
  <p:defaultTextStyle>
    <a:defPPr>
      <a:defRPr lang="en-US"/>
    </a:defPPr>
    <a:lvl1pPr marL="0" algn="l" defTabSz="49638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6382" algn="l" defTabSz="49638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2764" algn="l" defTabSz="49638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89146" algn="l" defTabSz="49638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85528" algn="l" defTabSz="49638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1910" algn="l" defTabSz="49638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78292" algn="l" defTabSz="49638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74674" algn="l" defTabSz="49638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71056" algn="l" defTabSz="496382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7" d="100"/>
          <a:sy n="107" d="100"/>
        </p:scale>
        <p:origin x="-104" y="-352"/>
      </p:cViewPr>
      <p:guideLst>
        <p:guide orient="horz" pos="2304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15C2F6-2C85-EE4A-8DB3-4AFC05B2FDD8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71563" y="685800"/>
            <a:ext cx="47148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4E4B25-A7E4-714B-A6E6-17D70071980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904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9638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6382" algn="l" defTabSz="49638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2764" algn="l" defTabSz="49638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89146" algn="l" defTabSz="49638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85528" algn="l" defTabSz="49638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1910" algn="l" defTabSz="49638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78292" algn="l" defTabSz="49638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74674" algn="l" defTabSz="49638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71056" algn="l" defTabSz="496382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08100" y="1143000"/>
            <a:ext cx="4241800" cy="3086100"/>
          </a:xfrm>
        </p:spPr>
      </p:sp>
      <p:sp>
        <p:nvSpPr>
          <p:cNvPr id="3" name="Notes Placeholder 2"/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pPr lvl="0"/>
            <a:r>
              <a:rPr lang="en-GB" baseline="0" dirty="0"/>
              <a:t>To give you an understsanding of the cost vs. return on investment implications…</a:t>
            </a:r>
          </a:p>
        </p:txBody>
      </p:sp>
      <p:sp>
        <p:nvSpPr>
          <p:cNvPr id="4" name="Slide Number Placeholder 3"/>
          <p:cNvSpPr txBox="1"/>
          <p:nvPr/>
        </p:nvSpPr>
        <p:spPr>
          <a:xfrm>
            <a:off x="3884608" y="8685208"/>
            <a:ext cx="2971800" cy="45879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b" anchorCtr="0" compatLnSpc="1">
            <a:no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A0382718-CD78-49E7-9842-BD77AF290065}" type="slidenum">
              <a:t>13</a:t>
            </a:fld>
            <a:endParaRPr lang="en-GB" sz="1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  <a:ea typeface=""/>
              <a:cs typeface=""/>
            </a:endParaRPr>
          </a:p>
        </p:txBody>
      </p:sp>
    </p:spTree>
    <p:extLst>
      <p:ext uri="{BB962C8B-B14F-4D97-AF65-F5344CB8AC3E}">
        <p14:creationId xmlns:p14="http://schemas.microsoft.com/office/powerpoint/2010/main" val="1307281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272454"/>
            <a:ext cx="8549640" cy="15680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145280"/>
            <a:ext cx="7040880" cy="186944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963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9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489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98552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4819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97829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47467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9710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4166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29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292948"/>
            <a:ext cx="2263140" cy="624162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292948"/>
            <a:ext cx="6621780" cy="624162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6559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219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700694"/>
            <a:ext cx="8549640" cy="1452880"/>
          </a:xfrm>
        </p:spPr>
        <p:txBody>
          <a:bodyPr anchor="t"/>
          <a:lstStyle>
            <a:lvl1pPr algn="l">
              <a:defRPr sz="43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100495"/>
            <a:ext cx="8549640" cy="1600199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963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92764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3pPr>
            <a:lvl4pPr marL="14891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1985528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48191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29782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47467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397105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77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706880"/>
            <a:ext cx="4442460" cy="482769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706880"/>
            <a:ext cx="4442460" cy="4827694"/>
          </a:xfrm>
        </p:spPr>
        <p:txBody>
          <a:bodyPr/>
          <a:lstStyle>
            <a:lvl1pPr>
              <a:defRPr sz="3000"/>
            </a:lvl1pPr>
            <a:lvl2pPr>
              <a:defRPr sz="26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45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637454"/>
            <a:ext cx="4444207" cy="68241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6382" indent="0">
              <a:buNone/>
              <a:defRPr sz="2200" b="1"/>
            </a:lvl2pPr>
            <a:lvl3pPr marL="992764" indent="0">
              <a:buNone/>
              <a:defRPr sz="2000" b="1"/>
            </a:lvl3pPr>
            <a:lvl4pPr marL="1489146" indent="0">
              <a:buNone/>
              <a:defRPr sz="1700" b="1"/>
            </a:lvl4pPr>
            <a:lvl5pPr marL="1985528" indent="0">
              <a:buNone/>
              <a:defRPr sz="1700" b="1"/>
            </a:lvl5pPr>
            <a:lvl6pPr marL="2481910" indent="0">
              <a:buNone/>
              <a:defRPr sz="1700" b="1"/>
            </a:lvl6pPr>
            <a:lvl7pPr marL="2978292" indent="0">
              <a:buNone/>
              <a:defRPr sz="1700" b="1"/>
            </a:lvl7pPr>
            <a:lvl8pPr marL="3474674" indent="0">
              <a:buNone/>
              <a:defRPr sz="1700" b="1"/>
            </a:lvl8pPr>
            <a:lvl9pPr marL="3971056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319867"/>
            <a:ext cx="4444207" cy="421470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637454"/>
            <a:ext cx="4445953" cy="682413"/>
          </a:xfrm>
        </p:spPr>
        <p:txBody>
          <a:bodyPr anchor="b"/>
          <a:lstStyle>
            <a:lvl1pPr marL="0" indent="0">
              <a:buNone/>
              <a:defRPr sz="2600" b="1"/>
            </a:lvl1pPr>
            <a:lvl2pPr marL="496382" indent="0">
              <a:buNone/>
              <a:defRPr sz="2200" b="1"/>
            </a:lvl2pPr>
            <a:lvl3pPr marL="992764" indent="0">
              <a:buNone/>
              <a:defRPr sz="2000" b="1"/>
            </a:lvl3pPr>
            <a:lvl4pPr marL="1489146" indent="0">
              <a:buNone/>
              <a:defRPr sz="1700" b="1"/>
            </a:lvl4pPr>
            <a:lvl5pPr marL="1985528" indent="0">
              <a:buNone/>
              <a:defRPr sz="1700" b="1"/>
            </a:lvl5pPr>
            <a:lvl6pPr marL="2481910" indent="0">
              <a:buNone/>
              <a:defRPr sz="1700" b="1"/>
            </a:lvl6pPr>
            <a:lvl7pPr marL="2978292" indent="0">
              <a:buNone/>
              <a:defRPr sz="1700" b="1"/>
            </a:lvl7pPr>
            <a:lvl8pPr marL="3474674" indent="0">
              <a:buNone/>
              <a:defRPr sz="1700" b="1"/>
            </a:lvl8pPr>
            <a:lvl9pPr marL="3971056" indent="0">
              <a:buNone/>
              <a:defRPr sz="17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319867"/>
            <a:ext cx="4445953" cy="4214707"/>
          </a:xfrm>
        </p:spPr>
        <p:txBody>
          <a:bodyPr/>
          <a:lstStyle>
            <a:lvl1pPr>
              <a:defRPr sz="2600"/>
            </a:lvl1pPr>
            <a:lvl2pPr>
              <a:defRPr sz="2200"/>
            </a:lvl2pPr>
            <a:lvl3pPr>
              <a:defRPr sz="20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398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4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51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291253"/>
            <a:ext cx="3309144" cy="123952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291254"/>
            <a:ext cx="5622925" cy="6243321"/>
          </a:xfrm>
        </p:spPr>
        <p:txBody>
          <a:bodyPr/>
          <a:lstStyle>
            <a:lvl1pPr>
              <a:defRPr sz="3500"/>
            </a:lvl1pPr>
            <a:lvl2pPr>
              <a:defRPr sz="3000"/>
            </a:lvl2pPr>
            <a:lvl3pPr>
              <a:defRPr sz="26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530774"/>
            <a:ext cx="3309144" cy="5003801"/>
          </a:xfrm>
        </p:spPr>
        <p:txBody>
          <a:bodyPr/>
          <a:lstStyle>
            <a:lvl1pPr marL="0" indent="0">
              <a:buNone/>
              <a:defRPr sz="1500"/>
            </a:lvl1pPr>
            <a:lvl2pPr marL="496382" indent="0">
              <a:buNone/>
              <a:defRPr sz="1300"/>
            </a:lvl2pPr>
            <a:lvl3pPr marL="992764" indent="0">
              <a:buNone/>
              <a:defRPr sz="1100"/>
            </a:lvl3pPr>
            <a:lvl4pPr marL="1489146" indent="0">
              <a:buNone/>
              <a:defRPr sz="1000"/>
            </a:lvl4pPr>
            <a:lvl5pPr marL="1985528" indent="0">
              <a:buNone/>
              <a:defRPr sz="1000"/>
            </a:lvl5pPr>
            <a:lvl6pPr marL="2481910" indent="0">
              <a:buNone/>
              <a:defRPr sz="1000"/>
            </a:lvl6pPr>
            <a:lvl7pPr marL="2978292" indent="0">
              <a:buNone/>
              <a:defRPr sz="1000"/>
            </a:lvl7pPr>
            <a:lvl8pPr marL="3474674" indent="0">
              <a:buNone/>
              <a:defRPr sz="1000"/>
            </a:lvl8pPr>
            <a:lvl9pPr marL="397105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0175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120640"/>
            <a:ext cx="6035040" cy="604521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53627"/>
            <a:ext cx="6035040" cy="4389120"/>
          </a:xfrm>
        </p:spPr>
        <p:txBody>
          <a:bodyPr/>
          <a:lstStyle>
            <a:lvl1pPr marL="0" indent="0">
              <a:buNone/>
              <a:defRPr sz="3500"/>
            </a:lvl1pPr>
            <a:lvl2pPr marL="496382" indent="0">
              <a:buNone/>
              <a:defRPr sz="3000"/>
            </a:lvl2pPr>
            <a:lvl3pPr marL="992764" indent="0">
              <a:buNone/>
              <a:defRPr sz="2600"/>
            </a:lvl3pPr>
            <a:lvl4pPr marL="1489146" indent="0">
              <a:buNone/>
              <a:defRPr sz="2200"/>
            </a:lvl4pPr>
            <a:lvl5pPr marL="1985528" indent="0">
              <a:buNone/>
              <a:defRPr sz="2200"/>
            </a:lvl5pPr>
            <a:lvl6pPr marL="2481910" indent="0">
              <a:buNone/>
              <a:defRPr sz="2200"/>
            </a:lvl6pPr>
            <a:lvl7pPr marL="2978292" indent="0">
              <a:buNone/>
              <a:defRPr sz="2200"/>
            </a:lvl7pPr>
            <a:lvl8pPr marL="3474674" indent="0">
              <a:buNone/>
              <a:defRPr sz="2200"/>
            </a:lvl8pPr>
            <a:lvl9pPr marL="3971056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5725161"/>
            <a:ext cx="6035040" cy="858519"/>
          </a:xfrm>
        </p:spPr>
        <p:txBody>
          <a:bodyPr/>
          <a:lstStyle>
            <a:lvl1pPr marL="0" indent="0">
              <a:buNone/>
              <a:defRPr sz="1500"/>
            </a:lvl1pPr>
            <a:lvl2pPr marL="496382" indent="0">
              <a:buNone/>
              <a:defRPr sz="1300"/>
            </a:lvl2pPr>
            <a:lvl3pPr marL="992764" indent="0">
              <a:buNone/>
              <a:defRPr sz="1100"/>
            </a:lvl3pPr>
            <a:lvl4pPr marL="1489146" indent="0">
              <a:buNone/>
              <a:defRPr sz="1000"/>
            </a:lvl4pPr>
            <a:lvl5pPr marL="1985528" indent="0">
              <a:buNone/>
              <a:defRPr sz="1000"/>
            </a:lvl5pPr>
            <a:lvl6pPr marL="2481910" indent="0">
              <a:buNone/>
              <a:defRPr sz="1000"/>
            </a:lvl6pPr>
            <a:lvl7pPr marL="2978292" indent="0">
              <a:buNone/>
              <a:defRPr sz="1000"/>
            </a:lvl7pPr>
            <a:lvl8pPr marL="3474674" indent="0">
              <a:buNone/>
              <a:defRPr sz="1000"/>
            </a:lvl8pPr>
            <a:lvl9pPr marL="3971056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509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292947"/>
            <a:ext cx="9052560" cy="1219200"/>
          </a:xfrm>
          <a:prstGeom prst="rect">
            <a:avLst/>
          </a:prstGeom>
        </p:spPr>
        <p:txBody>
          <a:bodyPr vert="horz" lIns="99276" tIns="49638" rIns="99276" bIns="49638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06880"/>
            <a:ext cx="9052560" cy="4827694"/>
          </a:xfrm>
          <a:prstGeom prst="rect">
            <a:avLst/>
          </a:prstGeom>
        </p:spPr>
        <p:txBody>
          <a:bodyPr vert="horz" lIns="99276" tIns="49638" rIns="99276" bIns="49638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6780107"/>
            <a:ext cx="2346960" cy="389467"/>
          </a:xfrm>
          <a:prstGeom prst="rect">
            <a:avLst/>
          </a:prstGeom>
        </p:spPr>
        <p:txBody>
          <a:bodyPr vert="horz" lIns="99276" tIns="49638" rIns="99276" bIns="49638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6DE21-5001-D544-A345-4D32E410A75E}" type="datetimeFigureOut">
              <a:rPr lang="en-US" smtClean="0"/>
              <a:t>5/19/17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6780107"/>
            <a:ext cx="3185160" cy="389467"/>
          </a:xfrm>
          <a:prstGeom prst="rect">
            <a:avLst/>
          </a:prstGeom>
        </p:spPr>
        <p:txBody>
          <a:bodyPr vert="horz" lIns="99276" tIns="49638" rIns="99276" bIns="49638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6780107"/>
            <a:ext cx="2346960" cy="389467"/>
          </a:xfrm>
          <a:prstGeom prst="rect">
            <a:avLst/>
          </a:prstGeom>
        </p:spPr>
        <p:txBody>
          <a:bodyPr vert="horz" lIns="99276" tIns="49638" rIns="99276" bIns="49638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9A9C84-57EB-4346-A83D-14463C5D31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163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96382" rtl="0" eaLnBrk="1" latinLnBrk="0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2287" indent="-372287" algn="l" defTabSz="496382" rtl="0" eaLnBrk="1" latinLnBrk="0" hangingPunct="1">
        <a:spcBef>
          <a:spcPct val="20000"/>
        </a:spcBef>
        <a:buFont typeface="Arial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6621" indent="-310239" algn="l" defTabSz="496382" rtl="0" eaLnBrk="1" latinLnBrk="0" hangingPunct="1">
        <a:spcBef>
          <a:spcPct val="20000"/>
        </a:spcBef>
        <a:buFont typeface="Arial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0955" indent="-248191" algn="l" defTabSz="496382" rtl="0" eaLnBrk="1" latinLnBrk="0" hangingPunct="1">
        <a:spcBef>
          <a:spcPct val="20000"/>
        </a:spcBef>
        <a:buFont typeface="Arial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37337" indent="-248191" algn="l" defTabSz="496382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33719" indent="-248191" algn="l" defTabSz="496382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0101" indent="-248191" algn="l" defTabSz="49638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26483" indent="-248191" algn="l" defTabSz="49638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22865" indent="-248191" algn="l" defTabSz="49638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19247" indent="-248191" algn="l" defTabSz="496382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963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6382" algn="l" defTabSz="4963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2764" algn="l" defTabSz="4963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89146" algn="l" defTabSz="4963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85528" algn="l" defTabSz="4963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1910" algn="l" defTabSz="4963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8292" algn="l" defTabSz="4963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74674" algn="l" defTabSz="4963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71056" algn="l" defTabSz="496382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4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6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eg"/><Relationship Id="rId3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e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hyperlink" Target="http://BatteryTestCentre.com.au" TargetMode="External"/><Relationship Id="rId8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jpe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14713" y="1"/>
            <a:ext cx="14035210" cy="805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0285" y="332308"/>
            <a:ext cx="3965755" cy="1471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Rectangle 4"/>
          <p:cNvSpPr>
            <a:spLocks/>
          </p:cNvSpPr>
          <p:nvPr/>
        </p:nvSpPr>
        <p:spPr bwMode="auto">
          <a:xfrm>
            <a:off x="4163557" y="669761"/>
            <a:ext cx="5769182" cy="538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500" b="1" dirty="0">
                <a:solidFill>
                  <a:schemeClr val="bg1"/>
                </a:solidFill>
                <a:ea typeface="ＭＳ Ｐゴシック" charset="0"/>
                <a:cs typeface="ＭＳ Ｐゴシック" charset="0"/>
              </a:rPr>
              <a:t>Power When You Need It Most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0611" y="1560917"/>
            <a:ext cx="3222128" cy="886397"/>
          </a:xfrm>
          <a:prstGeom prst="rect">
            <a:avLst/>
          </a:prstGeom>
          <a:noFill/>
        </p:spPr>
        <p:txBody>
          <a:bodyPr wrap="none" lIns="99276" tIns="49638" rIns="99276" bIns="49638" rtlCol="0">
            <a:spAutoFit/>
          </a:bodyPr>
          <a:lstStyle/>
          <a:p>
            <a:r>
              <a:rPr lang="en-US" sz="1700" b="1" dirty="0" err="1">
                <a:solidFill>
                  <a:schemeClr val="bg1"/>
                </a:solidFill>
              </a:rPr>
              <a:t>PlugandPlayEnergySystems.com</a:t>
            </a:r>
            <a:endParaRPr lang="en-US" sz="1700" b="1" dirty="0">
              <a:solidFill>
                <a:schemeClr val="bg1"/>
              </a:solidFill>
            </a:endParaRPr>
          </a:p>
          <a:p>
            <a:endParaRPr lang="en-US" sz="1700" b="1" dirty="0">
              <a:solidFill>
                <a:schemeClr val="bg1"/>
              </a:solidFill>
            </a:endParaRPr>
          </a:p>
          <a:p>
            <a:r>
              <a:rPr lang="en-US" sz="1700" b="1" dirty="0">
                <a:solidFill>
                  <a:schemeClr val="bg1"/>
                </a:solidFill>
              </a:rPr>
              <a:t>Monets001@hawaii.rr.com</a:t>
            </a:r>
          </a:p>
        </p:txBody>
      </p:sp>
    </p:spTree>
    <p:extLst>
      <p:ext uri="{BB962C8B-B14F-4D97-AF65-F5344CB8AC3E}">
        <p14:creationId xmlns:p14="http://schemas.microsoft.com/office/powerpoint/2010/main" val="1950965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xmlns:p14="http://schemas.microsoft.com/office/powerpoint/2010/main" spd="slow" advClick="0" advTm="1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18 at 6.48.3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877194"/>
            <a:ext cx="5936787" cy="3775006"/>
          </a:xfrm>
          <a:prstGeom prst="rect">
            <a:avLst/>
          </a:prstGeom>
        </p:spPr>
      </p:pic>
      <p:pic>
        <p:nvPicPr>
          <p:cNvPr id="3" name="Picture 2" descr="solar-panel-for-water-1024x76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466214"/>
            <a:ext cx="3241040" cy="2357120"/>
          </a:xfrm>
          <a:prstGeom prst="rect">
            <a:avLst/>
          </a:prstGeom>
        </p:spPr>
      </p:pic>
      <p:pic>
        <p:nvPicPr>
          <p:cNvPr id="4" name="Picture 3" descr="solar-panel-for-water-1024x76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2357120"/>
            <a:ext cx="3241040" cy="2357120"/>
          </a:xfrm>
          <a:prstGeom prst="rect">
            <a:avLst/>
          </a:prstGeom>
        </p:spPr>
      </p:pic>
      <p:pic>
        <p:nvPicPr>
          <p:cNvPr id="5" name="Picture 4" descr="solar-panel-for-water-1024x768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960" y="4189575"/>
            <a:ext cx="3241040" cy="2357120"/>
          </a:xfrm>
          <a:prstGeom prst="rect">
            <a:avLst/>
          </a:prstGeom>
        </p:spPr>
      </p:pic>
      <p:sp>
        <p:nvSpPr>
          <p:cNvPr id="6" name="Rectangle 3"/>
          <p:cNvSpPr>
            <a:spLocks/>
          </p:cNvSpPr>
          <p:nvPr/>
        </p:nvSpPr>
        <p:spPr bwMode="auto">
          <a:xfrm>
            <a:off x="5699722" y="3493461"/>
            <a:ext cx="838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400" dirty="0" smtClean="0">
                <a:ea typeface="ＭＳ Ｐゴシック" charset="0"/>
                <a:cs typeface="ＭＳ Ｐゴシック" charset="0"/>
              </a:rPr>
              <a:t>equals</a:t>
            </a: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7" name="Rectangle 2"/>
          <p:cNvSpPr>
            <a:spLocks/>
          </p:cNvSpPr>
          <p:nvPr/>
        </p:nvSpPr>
        <p:spPr bwMode="auto">
          <a:xfrm>
            <a:off x="981438" y="466215"/>
            <a:ext cx="5247154" cy="1378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3000" dirty="0">
                <a:ea typeface="ＭＳ Ｐゴシック" charset="0"/>
                <a:cs typeface="ＭＳ Ｐゴシック" charset="0"/>
              </a:rPr>
              <a:t>One PPES Solar Water Panel</a:t>
            </a:r>
          </a:p>
          <a:p>
            <a:pPr algn="l"/>
            <a:r>
              <a:rPr lang="en-US" sz="3000" dirty="0">
                <a:ea typeface="ＭＳ Ｐゴシック" charset="0"/>
                <a:cs typeface="ＭＳ Ｐゴシック" charset="0"/>
              </a:rPr>
              <a:t>has the BTU value of 3 conventional solar water panels</a:t>
            </a:r>
          </a:p>
        </p:txBody>
      </p:sp>
      <p:sp>
        <p:nvSpPr>
          <p:cNvPr id="8" name="Rectangle 2"/>
          <p:cNvSpPr>
            <a:spLocks/>
          </p:cNvSpPr>
          <p:nvPr/>
        </p:nvSpPr>
        <p:spPr bwMode="auto">
          <a:xfrm>
            <a:off x="357028" y="5882006"/>
            <a:ext cx="5342696" cy="9192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3000" dirty="0">
                <a:ea typeface="ＭＳ Ｐゴシック" charset="0"/>
                <a:cs typeface="ＭＳ Ｐゴシック" charset="0"/>
              </a:rPr>
              <a:t>One PPES Panel + 50 gallon tank = 100 gallons of hot water </a:t>
            </a:r>
          </a:p>
        </p:txBody>
      </p:sp>
      <p:pic>
        <p:nvPicPr>
          <p:cNvPr id="9" name="Picture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8070" y="6231467"/>
            <a:ext cx="2942970" cy="109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8633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7-05-08 at 9.59.4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64" y="0"/>
            <a:ext cx="4491138" cy="4273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005" y="2779429"/>
            <a:ext cx="2974243" cy="4535773"/>
          </a:xfrm>
          <a:prstGeom prst="rect">
            <a:avLst/>
          </a:prstGeom>
        </p:spPr>
      </p:pic>
      <p:pic>
        <p:nvPicPr>
          <p:cNvPr id="2" name="Picture 1" descr="Screen Shot 2017-05-08 at 10.01.13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226" y="4145376"/>
            <a:ext cx="2891790" cy="272288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14856" y="141538"/>
            <a:ext cx="3540598" cy="558101"/>
          </a:xfrm>
          <a:prstGeom prst="rect">
            <a:avLst/>
          </a:prstGeom>
          <a:noFill/>
        </p:spPr>
        <p:txBody>
          <a:bodyPr wrap="none" lIns="99272" tIns="49636" rIns="99272" bIns="49636" rtlCol="0">
            <a:spAutoFit/>
          </a:bodyPr>
          <a:lstStyle/>
          <a:p>
            <a:r>
              <a:rPr lang="en-US" sz="3000" dirty="0"/>
              <a:t>Solar Air Conditioner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99316" y="699640"/>
            <a:ext cx="2838412" cy="438796"/>
          </a:xfrm>
          <a:prstGeom prst="rect">
            <a:avLst/>
          </a:prstGeom>
          <a:noFill/>
        </p:spPr>
        <p:txBody>
          <a:bodyPr wrap="none" lIns="99272" tIns="49636" rIns="99272" bIns="49636" rtlCol="0">
            <a:spAutoFit/>
          </a:bodyPr>
          <a:lstStyle/>
          <a:p>
            <a:r>
              <a:rPr lang="en-US" sz="2200" dirty="0"/>
              <a:t>48,000 BTUs – 4 rooms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10366" y="2961252"/>
            <a:ext cx="1394470" cy="715795"/>
          </a:xfrm>
          <a:prstGeom prst="rect">
            <a:avLst/>
          </a:prstGeom>
          <a:noFill/>
        </p:spPr>
        <p:txBody>
          <a:bodyPr wrap="none" lIns="99272" tIns="49636" rIns="99272" bIns="49636" rtlCol="0">
            <a:spAutoFit/>
          </a:bodyPr>
          <a:lstStyle/>
          <a:p>
            <a:r>
              <a:rPr lang="en-US" dirty="0"/>
              <a:t>No Battery</a:t>
            </a:r>
          </a:p>
          <a:p>
            <a:r>
              <a:rPr lang="en-US" dirty="0"/>
              <a:t>No Inverter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199317" y="1189789"/>
            <a:ext cx="3252600" cy="1639124"/>
          </a:xfrm>
          <a:prstGeom prst="rect">
            <a:avLst/>
          </a:prstGeom>
          <a:noFill/>
        </p:spPr>
        <p:txBody>
          <a:bodyPr wrap="none" lIns="99272" tIns="49636" rIns="99272" bIns="49636" rtlCol="0">
            <a:spAutoFit/>
          </a:bodyPr>
          <a:lstStyle/>
          <a:p>
            <a:r>
              <a:rPr lang="en-US" dirty="0"/>
              <a:t>30% Federal Tax Credit</a:t>
            </a:r>
          </a:p>
          <a:p>
            <a:r>
              <a:rPr lang="en-US" dirty="0"/>
              <a:t>35% State Tax Credit</a:t>
            </a:r>
          </a:p>
          <a:p>
            <a:r>
              <a:rPr lang="en-US" dirty="0"/>
              <a:t>MACRS Depreciation – 6 year</a:t>
            </a:r>
          </a:p>
          <a:p>
            <a:r>
              <a:rPr lang="en-US" dirty="0"/>
              <a:t>Typical Pay off: * 2 years</a:t>
            </a:r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9827" y="5946730"/>
            <a:ext cx="2188984" cy="1116222"/>
          </a:xfrm>
          <a:prstGeom prst="rect">
            <a:avLst/>
          </a:prstGeom>
        </p:spPr>
      </p:pic>
      <p:pic>
        <p:nvPicPr>
          <p:cNvPr id="14" name="Picture 13" descr="powerlord-transparent cop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807" y="4393440"/>
            <a:ext cx="4198048" cy="1636332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058121" y="6189438"/>
            <a:ext cx="3222128" cy="886397"/>
          </a:xfrm>
          <a:prstGeom prst="rect">
            <a:avLst/>
          </a:prstGeom>
          <a:noFill/>
        </p:spPr>
        <p:txBody>
          <a:bodyPr wrap="none" lIns="99272" tIns="49636" rIns="99272" bIns="49636" rtlCol="0">
            <a:spAutoFit/>
          </a:bodyPr>
          <a:lstStyle/>
          <a:p>
            <a:r>
              <a:rPr lang="en-US" sz="1700" b="1" dirty="0" err="1"/>
              <a:t>PlugandPlayEnergySystems.com</a:t>
            </a:r>
            <a:endParaRPr lang="en-US" sz="1700" b="1" dirty="0"/>
          </a:p>
          <a:p>
            <a:endParaRPr lang="en-US" sz="1700" b="1" dirty="0"/>
          </a:p>
          <a:p>
            <a:r>
              <a:rPr lang="en-US" sz="1700" b="1" dirty="0"/>
              <a:t>Monets001@hawaii.rr.com</a:t>
            </a:r>
          </a:p>
        </p:txBody>
      </p:sp>
    </p:spTree>
    <p:extLst>
      <p:ext uri="{BB962C8B-B14F-4D97-AF65-F5344CB8AC3E}">
        <p14:creationId xmlns:p14="http://schemas.microsoft.com/office/powerpoint/2010/main" val="3045042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7-05-18 at 6.40.3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9909387" cy="72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534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42" y="2475830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915" y="2475830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78" y="2475830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82" y="2475830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745" y="2475426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50" y="2475426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011" y="2475426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082" y="2485326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028" y="5513155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9285" y="5513154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6"/>
          <p:cNvSpPr txBox="1"/>
          <p:nvPr/>
        </p:nvSpPr>
        <p:spPr>
          <a:xfrm>
            <a:off x="6199603" y="4124358"/>
            <a:ext cx="1280697" cy="564221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55843" tIns="27922" rIns="55843" bIns="27922" anchor="t" anchorCtr="0" compatLnSpc="1">
            <a:spAutoFit/>
          </a:bodyPr>
          <a:lstStyle/>
          <a:p>
            <a:pPr algn="ctr"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3300" dirty="0">
                <a:solidFill>
                  <a:srgbClr val="484848"/>
                </a:solidFill>
                <a:latin typeface="Arial Black" panose="020B0A04020102020204" pitchFamily="34" charset="0"/>
                <a:ea typeface=""/>
                <a:cs typeface="Kokila" pitchFamily="34"/>
              </a:rPr>
              <a:t>=</a:t>
            </a:r>
          </a:p>
        </p:txBody>
      </p:sp>
      <p:pic>
        <p:nvPicPr>
          <p:cNvPr id="18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0542" y="3470682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6915" y="3470682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278" y="3470682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382" y="3470682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745" y="3470277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850" y="3470277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011" y="3470277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1082" y="3480177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4032" y="3477489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6289" y="3477488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5003" y="4484891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375" y="4484891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738" y="4484891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843" y="4484891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206" y="4484486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310" y="4484486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472" y="4484486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543" y="4494386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93" y="4491697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751" y="4491697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59" y="5501789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831" y="5501789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194" y="5501789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3299" y="5501789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662" y="5501384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766" y="5501384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928" y="5501384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2" descr="http://www.hybridsolar.com/images/MyGenPanel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8999" y="5511284"/>
            <a:ext cx="672279" cy="819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3057" y="3174241"/>
            <a:ext cx="2858404" cy="2484742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004" y="6204592"/>
            <a:ext cx="2580397" cy="913849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314676" y="234955"/>
            <a:ext cx="9449036" cy="6488918"/>
          </a:xfrm>
          <a:prstGeom prst="rect">
            <a:avLst/>
          </a:prstGeom>
        </p:spPr>
        <p:txBody>
          <a:bodyPr wrap="square" lIns="55843" tIns="27922" rIns="55843" bIns="27922">
            <a:spAutoFit/>
          </a:bodyPr>
          <a:lstStyle/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cs typeface="Arial" panose="020B0604020202020204" pitchFamily="34" charset="0"/>
            </a:endParaRPr>
          </a:p>
          <a:p>
            <a:pPr algn="ctr"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200" b="1" dirty="0">
                <a:solidFill>
                  <a:srgbClr val="FF0000"/>
                </a:solidFill>
                <a:ea typeface=""/>
                <a:cs typeface="Arial" panose="020B0604020202020204" pitchFamily="34" charset="0"/>
              </a:rPr>
              <a:t>Thermodynamic </a:t>
            </a:r>
            <a:r>
              <a:rPr lang="en-GB" sz="2200" b="1" dirty="0">
                <a:solidFill>
                  <a:srgbClr val="484848"/>
                </a:solidFill>
                <a:cs typeface="Arial" panose="020B0604020202020204" pitchFamily="34" charset="0"/>
              </a:rPr>
              <a:t>Solar Refrigeration </a:t>
            </a:r>
            <a:r>
              <a:rPr lang="en-GB" sz="2200" b="1" dirty="0">
                <a:solidFill>
                  <a:srgbClr val="484848"/>
                </a:solidFill>
                <a:ea typeface=""/>
                <a:cs typeface="Arial" panose="020B0604020202020204" pitchFamily="34" charset="0"/>
              </a:rPr>
              <a:t>can REDUCE OPERATING &amp; ELECTRIC COSTS by 35% and </a:t>
            </a:r>
            <a:r>
              <a:rPr lang="en-GB" sz="2200" b="1" dirty="0" smtClean="0">
                <a:solidFill>
                  <a:srgbClr val="484848"/>
                </a:solidFill>
                <a:ea typeface=""/>
                <a:cs typeface="Arial" panose="020B0604020202020204" pitchFamily="34" charset="0"/>
              </a:rPr>
              <a:t>MORE</a:t>
            </a: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200" b="1" dirty="0">
                <a:solidFill>
                  <a:srgbClr val="484848"/>
                </a:solidFill>
                <a:ea typeface=""/>
                <a:cs typeface="Arial" panose="020B0604020202020204" pitchFamily="34" charset="0"/>
              </a:rPr>
              <a:t>							</a:t>
            </a:r>
            <a:r>
              <a:rPr lang="en-GB" sz="2200" b="1" dirty="0" smtClean="0">
                <a:solidFill>
                  <a:srgbClr val="484848"/>
                </a:solidFill>
                <a:ea typeface=""/>
                <a:cs typeface="Arial" panose="020B0604020202020204" pitchFamily="34" charset="0"/>
              </a:rPr>
              <a:t> </a:t>
            </a:r>
            <a:r>
              <a:rPr lang="en-GB" sz="2200" b="1" dirty="0">
                <a:solidFill>
                  <a:srgbClr val="484848"/>
                </a:solidFill>
                <a:cs typeface="Arial" panose="020B0604020202020204" pitchFamily="34" charset="0"/>
              </a:rPr>
              <a:t>It is not Solar </a:t>
            </a:r>
            <a:r>
              <a:rPr lang="en-GB" sz="2200" b="1" dirty="0">
                <a:solidFill>
                  <a:srgbClr val="404040"/>
                </a:solidFill>
                <a:cs typeface="Arial" panose="020B0604020202020204" pitchFamily="34" charset="0"/>
              </a:rPr>
              <a:t>Photovoltaic (</a:t>
            </a:r>
            <a:r>
              <a:rPr lang="en-GB" sz="2200" b="1" dirty="0">
                <a:solidFill>
                  <a:srgbClr val="484848"/>
                </a:solidFill>
                <a:cs typeface="Arial" panose="020B0604020202020204" pitchFamily="34" charset="0"/>
              </a:rPr>
              <a:t>PV)</a:t>
            </a: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GB" sz="2200" b="1" dirty="0">
              <a:solidFill>
                <a:srgbClr val="484848"/>
              </a:solidFill>
              <a:ea typeface=""/>
              <a:cs typeface="Arial" panose="020B0604020202020204" pitchFamily="34" charset="0"/>
            </a:endParaRPr>
          </a:p>
          <a:p>
            <a:pPr>
              <a:buSzPct val="100000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GB" sz="2200" b="1" dirty="0">
                <a:solidFill>
                  <a:srgbClr val="484848"/>
                </a:solidFill>
                <a:ea typeface=""/>
                <a:cs typeface="Arial" panose="020B0604020202020204" pitchFamily="34" charset="0"/>
              </a:rPr>
              <a:t>A battery storage system can further increase AC system efficiencies</a:t>
            </a:r>
          </a:p>
        </p:txBody>
      </p:sp>
      <p:pic>
        <p:nvPicPr>
          <p:cNvPr id="56" name="Picture 55" descr="powerlord-transparent copy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54" y="0"/>
            <a:ext cx="3841008" cy="1497164"/>
          </a:xfrm>
          <a:prstGeom prst="rect">
            <a:avLst/>
          </a:prstGeom>
        </p:spPr>
      </p:pic>
      <p:sp>
        <p:nvSpPr>
          <p:cNvPr id="57" name="TextBox 56"/>
          <p:cNvSpPr txBox="1"/>
          <p:nvPr/>
        </p:nvSpPr>
        <p:spPr>
          <a:xfrm>
            <a:off x="6487195" y="178517"/>
            <a:ext cx="3222128" cy="886397"/>
          </a:xfrm>
          <a:prstGeom prst="rect">
            <a:avLst/>
          </a:prstGeom>
          <a:noFill/>
        </p:spPr>
        <p:txBody>
          <a:bodyPr wrap="none" lIns="99276" tIns="49638" rIns="99276" bIns="49638" rtlCol="0">
            <a:spAutoFit/>
          </a:bodyPr>
          <a:lstStyle/>
          <a:p>
            <a:r>
              <a:rPr lang="en-US" sz="1700" b="1" dirty="0" err="1"/>
              <a:t>PlugandPlayEnergySystems.com</a:t>
            </a:r>
            <a:endParaRPr lang="en-US" sz="1700" b="1" dirty="0"/>
          </a:p>
          <a:p>
            <a:endParaRPr lang="en-US" sz="1700" b="1" dirty="0"/>
          </a:p>
          <a:p>
            <a:r>
              <a:rPr lang="en-US" sz="1700" b="1" dirty="0"/>
              <a:t>Monets001@hawaii.rr.com</a:t>
            </a:r>
          </a:p>
        </p:txBody>
      </p:sp>
    </p:spTree>
    <p:extLst>
      <p:ext uri="{BB962C8B-B14F-4D97-AF65-F5344CB8AC3E}">
        <p14:creationId xmlns:p14="http://schemas.microsoft.com/office/powerpoint/2010/main" val="3411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2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75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2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5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75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25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750"/>
                            </p:stCondLst>
                            <p:childTnLst>
                              <p:par>
                                <p:cTn id="10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7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25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75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2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825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85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875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000"/>
                            </p:stCondLst>
                            <p:childTnLst>
                              <p:par>
                                <p:cTn id="1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9250"/>
                            </p:stCondLst>
                            <p:childTnLst>
                              <p:par>
                                <p:cTn id="1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975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8" dur="1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58400" cy="73152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660341" y="179385"/>
            <a:ext cx="3796427" cy="594998"/>
          </a:xfrm>
          <a:prstGeom prst="rect">
            <a:avLst/>
          </a:prstGeom>
          <a:noFill/>
          <a:ln w="22225" cap="rnd">
            <a:solidFill>
              <a:schemeClr val="bg1"/>
            </a:solidFill>
          </a:ln>
        </p:spPr>
        <p:txBody>
          <a:bodyPr wrap="none" lIns="55843" tIns="27922" rIns="55843" bIns="27922" rtlCol="0">
            <a:spAutoFit/>
          </a:bodyPr>
          <a:lstStyle/>
          <a:p>
            <a:r>
              <a:rPr lang="en-GB" sz="3500" dirty="0">
                <a:solidFill>
                  <a:schemeClr val="bg1"/>
                </a:solidFill>
              </a:rPr>
              <a:t>Commercial Retrofit</a:t>
            </a:r>
            <a:endParaRPr lang="en-GB" sz="35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powerlord-transparent cop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353" y="5678869"/>
            <a:ext cx="4198048" cy="16363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4942" y="6311051"/>
            <a:ext cx="3222128" cy="886397"/>
          </a:xfrm>
          <a:prstGeom prst="rect">
            <a:avLst/>
          </a:prstGeom>
          <a:noFill/>
        </p:spPr>
        <p:txBody>
          <a:bodyPr wrap="none" lIns="99276" tIns="49638" rIns="99276" bIns="49638" rtlCol="0">
            <a:spAutoFit/>
          </a:bodyPr>
          <a:lstStyle/>
          <a:p>
            <a:r>
              <a:rPr lang="en-US" sz="1700" b="1" dirty="0" err="1"/>
              <a:t>PlugandPlayEnergySystems.com</a:t>
            </a:r>
            <a:endParaRPr lang="en-US" sz="1700" b="1" dirty="0"/>
          </a:p>
          <a:p>
            <a:endParaRPr lang="en-US" sz="1700" b="1" dirty="0"/>
          </a:p>
          <a:p>
            <a:r>
              <a:rPr lang="en-US" sz="1700" b="1" dirty="0"/>
              <a:t>Monets001@hawaii.rr.com</a:t>
            </a:r>
          </a:p>
        </p:txBody>
      </p:sp>
    </p:spTree>
    <p:extLst>
      <p:ext uri="{BB962C8B-B14F-4D97-AF65-F5344CB8AC3E}">
        <p14:creationId xmlns:p14="http://schemas.microsoft.com/office/powerpoint/2010/main" val="2450204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7854" y="5016732"/>
            <a:ext cx="5029200" cy="2254681"/>
          </a:xfrm>
          <a:prstGeom prst="rect">
            <a:avLst/>
          </a:prstGeom>
        </p:spPr>
        <p:txBody>
          <a:bodyPr lIns="99276" tIns="49638" rIns="99276" bIns="49638">
            <a:spAutoFit/>
          </a:bodyPr>
          <a:lstStyle/>
          <a:p>
            <a:r>
              <a:rPr lang="en-US" dirty="0"/>
              <a:t>30% Federal Tax Credit</a:t>
            </a:r>
          </a:p>
          <a:p>
            <a:r>
              <a:rPr lang="en-US" dirty="0"/>
              <a:t>35% State Tax Credit</a:t>
            </a:r>
          </a:p>
          <a:p>
            <a:r>
              <a:rPr lang="en-US" dirty="0" smtClean="0"/>
              <a:t>Commercial MACRS </a:t>
            </a:r>
            <a:r>
              <a:rPr lang="en-US" dirty="0"/>
              <a:t>Depreciation – 6 year</a:t>
            </a:r>
          </a:p>
          <a:p>
            <a:r>
              <a:rPr lang="en-US" dirty="0"/>
              <a:t>Typical Pay off: * 2 </a:t>
            </a:r>
            <a:r>
              <a:rPr lang="en-US" dirty="0" smtClean="0"/>
              <a:t>years</a:t>
            </a:r>
          </a:p>
          <a:p>
            <a:endParaRPr lang="en-US" dirty="0"/>
          </a:p>
          <a:p>
            <a:r>
              <a:rPr lang="en-US" dirty="0" smtClean="0"/>
              <a:t>AOAO Pass through tax credits to individual owners per their interest in Association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316655" y="369925"/>
            <a:ext cx="9536853" cy="1331352"/>
          </a:xfrm>
          <a:prstGeom prst="rect">
            <a:avLst/>
          </a:prstGeom>
          <a:noFill/>
        </p:spPr>
        <p:txBody>
          <a:bodyPr wrap="square" lIns="99276" tIns="49638" rIns="99276" bIns="49638">
            <a:spAutoFit/>
          </a:bodyPr>
          <a:lstStyle/>
          <a:p>
            <a:pPr algn="just"/>
            <a:r>
              <a:rPr lang="en-US" dirty="0"/>
              <a:t>ACT 53 amend sections 514A-13.4 and 514B-140, Hawaii Revised Statutes provides boards of directors with the authority to install or </a:t>
            </a:r>
            <a:r>
              <a:rPr lang="en-US" b="1" dirty="0"/>
              <a:t>allow the installation of solar energy or wind energy devices on the common elements</a:t>
            </a:r>
            <a:r>
              <a:rPr lang="en-US" dirty="0"/>
              <a:t> under appropriate circumstances to further reduce Hawaii’s dependence on energy generated from fossil fuels. </a:t>
            </a:r>
            <a:endParaRPr lang="en-US" b="1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6655" y="2119306"/>
            <a:ext cx="9536853" cy="2562458"/>
          </a:xfrm>
          <a:prstGeom prst="rect">
            <a:avLst/>
          </a:prstGeom>
          <a:noFill/>
        </p:spPr>
        <p:txBody>
          <a:bodyPr wrap="square" lIns="99276" tIns="49638" rIns="99276" bIns="49638" rtlCol="0">
            <a:spAutoFit/>
          </a:bodyPr>
          <a:lstStyle/>
          <a:p>
            <a:pPr algn="just"/>
            <a:r>
              <a:rPr lang="en-US" dirty="0"/>
              <a:t>Act </a:t>
            </a:r>
            <a:r>
              <a:rPr lang="en-US" dirty="0" smtClean="0"/>
              <a:t>201 amends </a:t>
            </a:r>
            <a:r>
              <a:rPr lang="en-US" dirty="0"/>
              <a:t>the existing law relating to solar energy devices (section 196-7, HRS) Placement of solar energy devices.  </a:t>
            </a:r>
          </a:p>
          <a:p>
            <a:pPr algn="just"/>
            <a:r>
              <a:rPr lang="en-US" dirty="0"/>
              <a:t>		(a)  Notwithstanding any law to the contrary, </a:t>
            </a:r>
            <a:r>
              <a:rPr lang="en-US" b="1" dirty="0"/>
              <a:t>no person shall be prevented by any covenant, declaration, bylaws</a:t>
            </a:r>
            <a:r>
              <a:rPr lang="en-US" dirty="0"/>
              <a:t>, restriction, deed, lease, term, provision, condition, codicil, contract, or similar binding agreement, however worded, </a:t>
            </a:r>
            <a:r>
              <a:rPr lang="en-US" b="1" dirty="0"/>
              <a:t>from installing a solar energy device on any single-family residential dwelling</a:t>
            </a:r>
            <a:r>
              <a:rPr lang="en-US" dirty="0"/>
              <a:t> or </a:t>
            </a:r>
            <a:r>
              <a:rPr lang="en-US" b="1" dirty="0"/>
              <a:t>townhouse</a:t>
            </a:r>
            <a:r>
              <a:rPr lang="en-US" dirty="0"/>
              <a:t> that the person owns.  Any provision in any lease, instrument, or contract contrary to the intent of this section shall be </a:t>
            </a:r>
            <a:r>
              <a:rPr lang="en-US" b="1" dirty="0"/>
              <a:t>void and unenforceable</a:t>
            </a:r>
            <a:r>
              <a:rPr lang="en-US" dirty="0"/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42136" y="5904615"/>
            <a:ext cx="23038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 smtClean="0"/>
              <a:t>Not Tax or Legal advise, consult with your own tax or legal profession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72637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" y="114638"/>
            <a:ext cx="2333566" cy="86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Rectangle 2"/>
          <p:cNvSpPr>
            <a:spLocks/>
          </p:cNvSpPr>
          <p:nvPr/>
        </p:nvSpPr>
        <p:spPr bwMode="auto">
          <a:xfrm>
            <a:off x="3250878" y="355380"/>
            <a:ext cx="1185867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3000" dirty="0">
                <a:ea typeface="ＭＳ Ｐゴシック" charset="0"/>
                <a:cs typeface="ＭＳ Ｐゴシック" charset="0"/>
              </a:rPr>
              <a:t>Math</a:t>
            </a:r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4" y="1305603"/>
            <a:ext cx="2681284" cy="51345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Rectangle 4"/>
          <p:cNvSpPr>
            <a:spLocks/>
          </p:cNvSpPr>
          <p:nvPr/>
        </p:nvSpPr>
        <p:spPr bwMode="auto">
          <a:xfrm>
            <a:off x="101557" y="6458434"/>
            <a:ext cx="5143009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b="1" dirty="0">
                <a:ea typeface="ＭＳ Ｐゴシック" charset="0"/>
                <a:cs typeface="ＭＳ Ｐゴシック" charset="0"/>
              </a:rPr>
              <a:t>Plug and Play Energy </a:t>
            </a:r>
            <a:r>
              <a:rPr lang="en-US" b="1" dirty="0" smtClean="0">
                <a:ea typeface="ＭＳ Ｐゴシック" charset="0"/>
                <a:cs typeface="ＭＳ Ｐゴシック" charset="0"/>
              </a:rPr>
              <a:t>43.2kwh</a:t>
            </a:r>
            <a:endParaRPr lang="en-US" b="1" dirty="0">
              <a:ea typeface="ＭＳ Ｐゴシック" charset="0"/>
              <a:cs typeface="ＭＳ Ｐゴシック" charset="0"/>
            </a:endParaRPr>
          </a:p>
          <a:p>
            <a:r>
              <a:rPr lang="en-US" b="1" dirty="0" smtClean="0">
                <a:ea typeface="ＭＳ Ｐゴシック" charset="0"/>
                <a:cs typeface="ＭＳ Ｐゴシック" charset="0"/>
              </a:rPr>
              <a:t>8,000watt Continuous Power </a:t>
            </a:r>
            <a:r>
              <a:rPr lang="en-US" b="1" dirty="0">
                <a:ea typeface="ＭＳ Ｐゴシック" charset="0"/>
                <a:cs typeface="ＭＳ Ｐゴシック" charset="0"/>
              </a:rPr>
              <a:t>- 60Amp Discharge</a:t>
            </a:r>
          </a:p>
        </p:txBody>
      </p:sp>
      <p:sp>
        <p:nvSpPr>
          <p:cNvPr id="16389" name="Rectangle 5"/>
          <p:cNvSpPr>
            <a:spLocks/>
          </p:cNvSpPr>
          <p:nvPr/>
        </p:nvSpPr>
        <p:spPr bwMode="auto">
          <a:xfrm>
            <a:off x="3608529" y="2373014"/>
            <a:ext cx="2739788" cy="1248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600" dirty="0">
                <a:ea typeface="ＭＳ Ｐゴシック" charset="0"/>
                <a:cs typeface="ＭＳ Ｐゴシック" charset="0"/>
              </a:rPr>
              <a:t>It takes POWER to run modern Appliances</a:t>
            </a:r>
          </a:p>
        </p:txBody>
      </p:sp>
      <p:pic>
        <p:nvPicPr>
          <p:cNvPr id="1639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769" y="99355"/>
            <a:ext cx="1021073" cy="9897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530" y="4496370"/>
            <a:ext cx="6418963" cy="1911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894" y="355380"/>
            <a:ext cx="3615152" cy="350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9" descr="ppes battery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27" y="1089066"/>
            <a:ext cx="3232111" cy="5386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8921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xmlns:p14="http://schemas.microsoft.com/office/powerpoint/2010/main" spd="slow" advClick="0" advTm="1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" y="114638"/>
            <a:ext cx="2333566" cy="86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814" y="219087"/>
            <a:ext cx="1060813" cy="66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5" name="Rectangle 3"/>
          <p:cNvSpPr>
            <a:spLocks/>
          </p:cNvSpPr>
          <p:nvPr/>
        </p:nvSpPr>
        <p:spPr bwMode="auto">
          <a:xfrm>
            <a:off x="3532236" y="426924"/>
            <a:ext cx="1156975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000" dirty="0">
                <a:ea typeface="ＭＳ Ｐゴシック" charset="0"/>
                <a:cs typeface="ＭＳ Ｐゴシック" charset="0"/>
              </a:rPr>
              <a:t>Physics</a:t>
            </a:r>
          </a:p>
        </p:txBody>
      </p:sp>
      <p:sp>
        <p:nvSpPr>
          <p:cNvPr id="18436" name="Rectangle 4"/>
          <p:cNvSpPr>
            <a:spLocks/>
          </p:cNvSpPr>
          <p:nvPr/>
        </p:nvSpPr>
        <p:spPr bwMode="auto">
          <a:xfrm>
            <a:off x="4577721" y="1033020"/>
            <a:ext cx="5158421" cy="1010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 dirty="0">
                <a:ea typeface="ＭＳ Ｐゴシック" charset="0"/>
                <a:cs typeface="ＭＳ Ｐゴシック" charset="0"/>
              </a:rPr>
              <a:t>All Batteries are NOT the same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594" y="1305604"/>
            <a:ext cx="2779527" cy="532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2720" y="3977950"/>
            <a:ext cx="1506773" cy="2485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4258" y="4425002"/>
            <a:ext cx="1263491" cy="1844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Rectangle 8"/>
          <p:cNvSpPr>
            <a:spLocks/>
          </p:cNvSpPr>
          <p:nvPr/>
        </p:nvSpPr>
        <p:spPr bwMode="auto">
          <a:xfrm>
            <a:off x="633618" y="6504847"/>
            <a:ext cx="2795386" cy="52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b="1" dirty="0">
                <a:ea typeface="ＭＳ Ｐゴシック" charset="0"/>
                <a:cs typeface="ＭＳ Ｐゴシック" charset="0"/>
              </a:rPr>
              <a:t>Plug and Play Energy 43.2kwh</a:t>
            </a:r>
          </a:p>
          <a:p>
            <a:r>
              <a:rPr lang="en-US" sz="1700" b="1" dirty="0">
                <a:ea typeface="ＭＳ Ｐゴシック" charset="0"/>
                <a:cs typeface="ＭＳ Ｐゴシック" charset="0"/>
              </a:rPr>
              <a:t>40kwh usable</a:t>
            </a:r>
          </a:p>
        </p:txBody>
      </p:sp>
      <p:sp>
        <p:nvSpPr>
          <p:cNvPr id="18441" name="Rectangle 9"/>
          <p:cNvSpPr>
            <a:spLocks/>
          </p:cNvSpPr>
          <p:nvPr/>
        </p:nvSpPr>
        <p:spPr bwMode="auto">
          <a:xfrm>
            <a:off x="8329861" y="6504847"/>
            <a:ext cx="1175792" cy="525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b="1" dirty="0">
                <a:ea typeface="ＭＳ Ｐゴシック" charset="0"/>
                <a:cs typeface="ＭＳ Ｐゴシック" charset="0"/>
              </a:rPr>
              <a:t>Tesla 14kwh</a:t>
            </a:r>
          </a:p>
          <a:p>
            <a:r>
              <a:rPr lang="en-US" sz="1700" b="1" dirty="0">
                <a:ea typeface="ＭＳ Ｐゴシック" charset="0"/>
                <a:cs typeface="ＭＳ Ｐゴシック" charset="0"/>
              </a:rPr>
              <a:t>7kwh usable</a:t>
            </a:r>
          </a:p>
        </p:txBody>
      </p:sp>
      <p:sp>
        <p:nvSpPr>
          <p:cNvPr id="18442" name="Rectangle 10"/>
          <p:cNvSpPr>
            <a:spLocks/>
          </p:cNvSpPr>
          <p:nvPr/>
        </p:nvSpPr>
        <p:spPr bwMode="auto">
          <a:xfrm>
            <a:off x="5989562" y="6534587"/>
            <a:ext cx="2739788" cy="608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1700" b="1" dirty="0">
                <a:ea typeface="ＭＳ Ｐゴシック" charset="0"/>
                <a:cs typeface="ＭＳ Ｐゴシック" charset="0"/>
              </a:rPr>
              <a:t>Blue Ion (Sony) 10kwh</a:t>
            </a:r>
          </a:p>
          <a:p>
            <a:r>
              <a:rPr lang="en-US" sz="1700" b="1" dirty="0">
                <a:ea typeface="ＭＳ Ｐゴシック" charset="0"/>
                <a:cs typeface="ＭＳ Ｐゴシック" charset="0"/>
              </a:rPr>
              <a:t>2.7kwh usable</a:t>
            </a:r>
          </a:p>
        </p:txBody>
      </p:sp>
      <p:sp>
        <p:nvSpPr>
          <p:cNvPr id="18443" name="Rectangle 11"/>
          <p:cNvSpPr>
            <a:spLocks/>
          </p:cNvSpPr>
          <p:nvPr/>
        </p:nvSpPr>
        <p:spPr bwMode="auto">
          <a:xfrm>
            <a:off x="4265507" y="2357981"/>
            <a:ext cx="5638276" cy="114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200" b="1" dirty="0">
                <a:ea typeface="ＭＳ Ｐゴシック" charset="0"/>
                <a:cs typeface="ＭＳ Ｐゴシック" charset="0"/>
              </a:rPr>
              <a:t>Independent, Real Time Tests Indicate that all Lithium Ion Phosphate Batteries Charge and Discharge at only 27% of Rated Capacity</a:t>
            </a:r>
          </a:p>
        </p:txBody>
      </p:sp>
      <p:sp>
        <p:nvSpPr>
          <p:cNvPr id="18444" name="Rectangle 12"/>
          <p:cNvSpPr>
            <a:spLocks/>
          </p:cNvSpPr>
          <p:nvPr/>
        </p:nvSpPr>
        <p:spPr bwMode="auto">
          <a:xfrm>
            <a:off x="5035824" y="1880069"/>
            <a:ext cx="3693526" cy="34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i="1" u="sng" dirty="0">
                <a:solidFill>
                  <a:srgbClr val="0044FE"/>
                </a:solidFill>
                <a:ea typeface="ＭＳ Ｐゴシック" charset="0"/>
                <a:cs typeface="ＭＳ Ｐゴシック" charset="0"/>
                <a:hlinkClick r:id="rId7"/>
              </a:rPr>
              <a:t>http://</a:t>
            </a:r>
            <a:r>
              <a:rPr lang="en-US" i="1" u="sng" dirty="0" smtClean="0">
                <a:solidFill>
                  <a:srgbClr val="0044FE"/>
                </a:solidFill>
                <a:ea typeface="ＭＳ Ｐゴシック" charset="0"/>
                <a:cs typeface="ＭＳ Ｐゴシック" charset="0"/>
                <a:hlinkClick r:id="rId7"/>
              </a:rPr>
              <a:t>BatteryTestCentre.com.au</a:t>
            </a:r>
            <a:endParaRPr lang="en-US" i="1" u="sng" dirty="0">
              <a:solidFill>
                <a:srgbClr val="0044FE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8445" name="TextBox 1"/>
          <p:cNvSpPr txBox="1">
            <a:spLocks noChangeArrowheads="1"/>
          </p:cNvSpPr>
          <p:nvPr/>
        </p:nvSpPr>
        <p:spPr bwMode="auto">
          <a:xfrm>
            <a:off x="726342" y="3314322"/>
            <a:ext cx="2547716" cy="592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7359" tIns="33679" rIns="67359" bIns="33679">
            <a:spAutoFit/>
          </a:bodyPr>
          <a:lstStyle>
            <a:lvl1pPr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700"/>
              <a:t>Charge and Discharge at 90% of Rated Capacity</a:t>
            </a:r>
          </a:p>
        </p:txBody>
      </p:sp>
      <p:pic>
        <p:nvPicPr>
          <p:cNvPr id="18446" name="Picture 1" descr="ppes battery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12" y="1272487"/>
            <a:ext cx="3182438" cy="5196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3"/>
          <p:cNvSpPr>
            <a:spLocks/>
          </p:cNvSpPr>
          <p:nvPr/>
        </p:nvSpPr>
        <p:spPr bwMode="auto">
          <a:xfrm>
            <a:off x="3666451" y="4562752"/>
            <a:ext cx="2738746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dirty="0" smtClean="0">
                <a:ea typeface="ＭＳ Ｐゴシック" charset="0"/>
                <a:cs typeface="ＭＳ Ｐゴシック" charset="0"/>
              </a:rPr>
              <a:t>capacity greater than</a:t>
            </a:r>
            <a:endParaRPr lang="en-US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16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xmlns:p14="http://schemas.microsoft.com/office/powerpoint/2010/main" spd="slow" advClick="0" advTm="1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" y="114638"/>
            <a:ext cx="2333566" cy="86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885" y="1611306"/>
            <a:ext cx="2427394" cy="464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Rectangle 4"/>
          <p:cNvSpPr>
            <a:spLocks/>
          </p:cNvSpPr>
          <p:nvPr/>
        </p:nvSpPr>
        <p:spPr bwMode="auto">
          <a:xfrm>
            <a:off x="475765" y="6355741"/>
            <a:ext cx="4370194" cy="542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3000" dirty="0">
                <a:ea typeface="ＭＳ Ｐゴシック" charset="0"/>
                <a:cs typeface="ＭＳ Ｐゴシック" charset="0"/>
              </a:rPr>
              <a:t> </a:t>
            </a:r>
            <a:r>
              <a:rPr lang="en-US" sz="3000" dirty="0" err="1">
                <a:ea typeface="ＭＳ Ｐゴシック" charset="0"/>
                <a:cs typeface="ＭＳ Ｐゴシック" charset="0"/>
              </a:rPr>
              <a:t>PowerLord</a:t>
            </a:r>
            <a:r>
              <a:rPr lang="en-US" sz="3000" dirty="0">
                <a:ea typeface="ＭＳ Ｐゴシック" charset="0"/>
                <a:cs typeface="ＭＳ Ｐゴシック" charset="0"/>
              </a:rPr>
              <a:t> 43.2kwh</a:t>
            </a:r>
          </a:p>
        </p:txBody>
      </p:sp>
      <p:pic>
        <p:nvPicPr>
          <p:cNvPr id="2150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625" y="844504"/>
            <a:ext cx="2907575" cy="26035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2" name="Rectangle 8"/>
          <p:cNvSpPr>
            <a:spLocks/>
          </p:cNvSpPr>
          <p:nvPr/>
        </p:nvSpPr>
        <p:spPr bwMode="auto">
          <a:xfrm>
            <a:off x="6830704" y="3513163"/>
            <a:ext cx="197338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 dirty="0">
                <a:ea typeface="ＭＳ Ｐゴシック" charset="0"/>
                <a:cs typeface="ＭＳ Ｐゴシック" charset="0"/>
              </a:rPr>
              <a:t>6 Blue Ion 10kwh</a:t>
            </a:r>
          </a:p>
        </p:txBody>
      </p:sp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967" y="3962666"/>
            <a:ext cx="3258604" cy="2565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14" name="Rectangle 10"/>
          <p:cNvSpPr>
            <a:spLocks/>
          </p:cNvSpPr>
          <p:nvPr/>
        </p:nvSpPr>
        <p:spPr bwMode="auto">
          <a:xfrm>
            <a:off x="6883690" y="6571460"/>
            <a:ext cx="189086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 dirty="0">
                <a:ea typeface="ＭＳ Ｐゴシック" charset="0"/>
                <a:cs typeface="ＭＳ Ｐゴシック" charset="0"/>
              </a:rPr>
              <a:t> 5 + Tesla 14kwh</a:t>
            </a:r>
          </a:p>
        </p:txBody>
      </p:sp>
      <p:sp>
        <p:nvSpPr>
          <p:cNvPr id="21515" name="Rectangle 2"/>
          <p:cNvSpPr>
            <a:spLocks/>
          </p:cNvSpPr>
          <p:nvPr/>
        </p:nvSpPr>
        <p:spPr bwMode="auto">
          <a:xfrm>
            <a:off x="3448049" y="317911"/>
            <a:ext cx="4483683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l"/>
            <a:r>
              <a:rPr lang="en-US" sz="3000" dirty="0">
                <a:ea typeface="ＭＳ Ｐゴシック" charset="0"/>
                <a:cs typeface="ＭＳ Ｐゴシック" charset="0"/>
              </a:rPr>
              <a:t>Actual Capacity and Cost</a:t>
            </a:r>
          </a:p>
        </p:txBody>
      </p:sp>
      <p:pic>
        <p:nvPicPr>
          <p:cNvPr id="21517" name="Picture 13" descr="ppes batter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424" y="1272487"/>
            <a:ext cx="3020169" cy="493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 descr="Screen Shot 2017-05-18 at 6.15.35 A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895" y="844503"/>
            <a:ext cx="1522730" cy="2695787"/>
          </a:xfrm>
          <a:prstGeom prst="rect">
            <a:avLst/>
          </a:prstGeom>
        </p:spPr>
      </p:pic>
      <p:sp>
        <p:nvSpPr>
          <p:cNvPr id="14" name="Rectangle 3"/>
          <p:cNvSpPr>
            <a:spLocks/>
          </p:cNvSpPr>
          <p:nvPr/>
        </p:nvSpPr>
        <p:spPr bwMode="auto">
          <a:xfrm>
            <a:off x="4007722" y="1942475"/>
            <a:ext cx="838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400" dirty="0" smtClean="0">
                <a:ea typeface="ＭＳ Ｐゴシック" charset="0"/>
                <a:cs typeface="ＭＳ Ｐゴシック" charset="0"/>
              </a:rPr>
              <a:t>equals</a:t>
            </a: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4007722" y="4797187"/>
            <a:ext cx="8382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</a:bodyPr>
          <a:lstStyle/>
          <a:p>
            <a:r>
              <a:rPr lang="en-US" sz="2400" dirty="0" smtClean="0">
                <a:ea typeface="ＭＳ Ｐゴシック" charset="0"/>
                <a:cs typeface="ＭＳ Ｐゴシック" charset="0"/>
              </a:rPr>
              <a:t>equals</a:t>
            </a:r>
            <a:endParaRPr lang="en-US" sz="2400" dirty="0"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3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xmlns:p14="http://schemas.microsoft.com/office/powerpoint/2010/main" spd="slow" advClick="0" advTm="1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436" y="2486377"/>
            <a:ext cx="5532561" cy="318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" y="114638"/>
            <a:ext cx="2333566" cy="86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3" name="Rectangle 4"/>
          <p:cNvSpPr>
            <a:spLocks/>
          </p:cNvSpPr>
          <p:nvPr/>
        </p:nvSpPr>
        <p:spPr bwMode="auto">
          <a:xfrm>
            <a:off x="2707776" y="238194"/>
            <a:ext cx="1001557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000" dirty="0">
                <a:ea typeface="ＭＳ Ｐゴシック" charset="0"/>
                <a:cs typeface="ＭＳ Ｐゴシック" charset="0"/>
              </a:rPr>
              <a:t>Safety</a:t>
            </a: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69" y="5177833"/>
            <a:ext cx="3774108" cy="2137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9638" y="966784"/>
            <a:ext cx="1610536" cy="2139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6" name="Rectangle 7"/>
          <p:cNvSpPr>
            <a:spLocks/>
          </p:cNvSpPr>
          <p:nvPr/>
        </p:nvSpPr>
        <p:spPr bwMode="auto">
          <a:xfrm>
            <a:off x="952634" y="1185871"/>
            <a:ext cx="2120766" cy="1142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r>
              <a:rPr lang="en-US" sz="2200" b="1" dirty="0">
                <a:ea typeface="ＭＳ Ｐゴシック" charset="0"/>
                <a:cs typeface="ＭＳ Ｐゴシック" charset="0"/>
              </a:rPr>
              <a:t>There is NO such thing as a Safe Lithium Battery</a:t>
            </a:r>
          </a:p>
        </p:txBody>
      </p:sp>
      <p:sp>
        <p:nvSpPr>
          <p:cNvPr id="20487" name="Rectangle 9"/>
          <p:cNvSpPr>
            <a:spLocks/>
          </p:cNvSpPr>
          <p:nvPr/>
        </p:nvSpPr>
        <p:spPr bwMode="auto">
          <a:xfrm>
            <a:off x="5677168" y="228004"/>
            <a:ext cx="4056697" cy="610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/>
            <a:r>
              <a:rPr lang="en-US" sz="2400" dirty="0">
                <a:ea typeface="ＭＳ Ｐゴシック" charset="0"/>
                <a:cs typeface="ＭＳ Ｐゴシック" charset="0"/>
              </a:rPr>
              <a:t>PPES Battery is Safe for use around People and Pets</a:t>
            </a:r>
          </a:p>
        </p:txBody>
      </p:sp>
      <p:pic>
        <p:nvPicPr>
          <p:cNvPr id="20488" name="Picture 1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3120" y="238194"/>
            <a:ext cx="641345" cy="619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1" descr="ppes battery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3982" y="1063590"/>
            <a:ext cx="3814951" cy="6231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81201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xmlns:p14="http://schemas.microsoft.com/office/powerpoint/2010/main" spd="slow" advClick="0" advTm="1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" y="114638"/>
            <a:ext cx="2333566" cy="866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0" name="Rectangle 2"/>
          <p:cNvSpPr>
            <a:spLocks/>
          </p:cNvSpPr>
          <p:nvPr/>
        </p:nvSpPr>
        <p:spPr bwMode="auto">
          <a:xfrm>
            <a:off x="2039940" y="317911"/>
            <a:ext cx="2080587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l"/>
            <a:r>
              <a:rPr lang="en-US" sz="3000">
                <a:ea typeface="ＭＳ Ｐゴシック" charset="0"/>
                <a:cs typeface="ＭＳ Ｐゴシック" charset="0"/>
              </a:rPr>
              <a:t>Performance</a:t>
            </a:r>
          </a:p>
        </p:txBody>
      </p:sp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380" y="76427"/>
            <a:ext cx="1758455" cy="946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638" y="1848227"/>
            <a:ext cx="1748519" cy="867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52" y="2867233"/>
            <a:ext cx="9931456" cy="4162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511" y="211444"/>
            <a:ext cx="4157149" cy="3153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1965" y="1780716"/>
            <a:ext cx="1840139" cy="914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6" name="Rectangle 8"/>
          <p:cNvSpPr>
            <a:spLocks/>
          </p:cNvSpPr>
          <p:nvPr/>
        </p:nvSpPr>
        <p:spPr bwMode="auto">
          <a:xfrm>
            <a:off x="1502358" y="1775727"/>
            <a:ext cx="5457203" cy="459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3000" dirty="0">
                <a:ea typeface="ＭＳ Ｐゴシック" charset="0"/>
                <a:cs typeface="ＭＳ Ｐゴシック" charset="0"/>
              </a:rPr>
              <a:t>Rapid Discharge and Charge Rates</a:t>
            </a:r>
          </a:p>
        </p:txBody>
      </p:sp>
    </p:spTree>
    <p:extLst>
      <p:ext uri="{BB962C8B-B14F-4D97-AF65-F5344CB8AC3E}">
        <p14:creationId xmlns:p14="http://schemas.microsoft.com/office/powerpoint/2010/main" val="347118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xmlns:p14="http://schemas.microsoft.com/office/powerpoint/2010/main" spd="slow" advClick="0" advTm="1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65" y="2762784"/>
            <a:ext cx="5991769" cy="4497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80" y="85342"/>
            <a:ext cx="3742096" cy="2459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3836" y="5858020"/>
            <a:ext cx="3498142" cy="1304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7063"/>
            <a:ext cx="1382037" cy="571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Rectangle 7"/>
          <p:cNvSpPr>
            <a:spLocks/>
          </p:cNvSpPr>
          <p:nvPr/>
        </p:nvSpPr>
        <p:spPr bwMode="auto">
          <a:xfrm>
            <a:off x="3968389" y="676367"/>
            <a:ext cx="2701152" cy="2867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just"/>
            <a:r>
              <a:rPr lang="en-US" sz="1300" dirty="0"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At about 9 a.m. on Nov. 1, 2016 Kaneohe Bay Drive. suffered a HECO outage that lasted for over 1/2 hour.  </a:t>
            </a:r>
          </a:p>
          <a:p>
            <a:pPr algn="just"/>
            <a:endParaRPr lang="en-US" sz="1300" dirty="0">
              <a:latin typeface="Arial" charset="0"/>
              <a:ea typeface="ＭＳ Ｐゴシック" charset="0"/>
              <a:cs typeface="ＭＳ Ｐゴシック" charset="0"/>
              <a:sym typeface="Arial" charset="0"/>
            </a:endParaRPr>
          </a:p>
          <a:p>
            <a:pPr algn="just"/>
            <a:r>
              <a:rPr lang="en-US" sz="1300" dirty="0"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The Plug and Play 43.2kWh </a:t>
            </a:r>
            <a:r>
              <a:rPr lang="ja-JP" altLang="en-US" sz="1300" dirty="0"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“</a:t>
            </a:r>
            <a:r>
              <a:rPr lang="en-US" altLang="ja-JP" sz="1300" dirty="0">
                <a:latin typeface="Arial" charset="0"/>
                <a:cs typeface="Arial" charset="0"/>
                <a:sym typeface="Arial" charset="0"/>
              </a:rPr>
              <a:t>Wolf</a:t>
            </a:r>
            <a:r>
              <a:rPr lang="ja-JP" altLang="en-US" sz="1300" dirty="0">
                <a:latin typeface="Arial" charset="0"/>
                <a:ea typeface="ＭＳ Ｐゴシック" charset="0"/>
                <a:cs typeface="ＭＳ Ｐゴシック" charset="0"/>
                <a:sym typeface="Arial" charset="0"/>
              </a:rPr>
              <a:t>”</a:t>
            </a:r>
            <a:r>
              <a:rPr lang="en-US" altLang="ja-JP" sz="1300" dirty="0">
                <a:latin typeface="Arial" charset="0"/>
                <a:cs typeface="Arial" charset="0"/>
                <a:sym typeface="Arial" charset="0"/>
              </a:rPr>
              <a:t> battery storage system connected to a 7.1 kw PV system kept the electric water heater, ice maker, computers, TV, coffee maker, micro wave and much more (8,000w+, -60amps continuous load) operating during the entire outage. </a:t>
            </a:r>
            <a:endParaRPr lang="en-US" sz="1300" dirty="0">
              <a:latin typeface="Arial" charset="0"/>
              <a:cs typeface="Arial" charset="0"/>
              <a:sym typeface="Arial" charset="0"/>
            </a:endParaRPr>
          </a:p>
        </p:txBody>
      </p:sp>
      <p:sp>
        <p:nvSpPr>
          <p:cNvPr id="25606" name="Rectangle 8"/>
          <p:cNvSpPr>
            <a:spLocks/>
          </p:cNvSpPr>
          <p:nvPr/>
        </p:nvSpPr>
        <p:spPr bwMode="auto">
          <a:xfrm>
            <a:off x="4103060" y="130695"/>
            <a:ext cx="239272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2200" b="1" dirty="0">
                <a:ea typeface="ＭＳ Ｐゴシック" charset="0"/>
                <a:cs typeface="ＭＳ Ｐゴシック" charset="0"/>
              </a:rPr>
              <a:t>HECO Power Outage</a:t>
            </a:r>
          </a:p>
        </p:txBody>
      </p:sp>
      <p:sp>
        <p:nvSpPr>
          <p:cNvPr id="25607" name="Rectangle 9"/>
          <p:cNvSpPr>
            <a:spLocks/>
          </p:cNvSpPr>
          <p:nvPr/>
        </p:nvSpPr>
        <p:spPr bwMode="auto">
          <a:xfrm>
            <a:off x="6669542" y="5140773"/>
            <a:ext cx="2901075" cy="2626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r>
              <a:rPr lang="en-US" sz="1700" b="1">
                <a:ea typeface="ＭＳ Ｐゴシック" charset="0"/>
                <a:cs typeface="ＭＳ Ｐゴシック" charset="0"/>
              </a:rPr>
              <a:t>Power When You Need It Most</a:t>
            </a:r>
          </a:p>
        </p:txBody>
      </p:sp>
      <p:pic>
        <p:nvPicPr>
          <p:cNvPr id="25608" name="Picture 13" descr="ppes batter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0705" y="171959"/>
            <a:ext cx="3020169" cy="4933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2619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2000"/>
    </mc:Choice>
    <mc:Fallback xmlns="">
      <p:transition xmlns:p14="http://schemas.microsoft.com/office/powerpoint/2010/main" spd="slow" advClick="0" advTm="12000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7-05-18 at 6.47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058400" cy="7315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32" y="3490524"/>
            <a:ext cx="4554221" cy="20901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2831" y="3766888"/>
            <a:ext cx="4713001" cy="1477328"/>
          </a:xfrm>
          <a:prstGeom prst="rect">
            <a:avLst/>
          </a:prstGeom>
          <a:noFill/>
        </p:spPr>
        <p:txBody>
          <a:bodyPr wrap="none" lIns="99276" tIns="49638" rIns="99276" bIns="49638" rtlCol="0">
            <a:spAutoFit/>
          </a:bodyPr>
          <a:lstStyle/>
          <a:p>
            <a:r>
              <a:rPr lang="en-US" sz="3000" dirty="0"/>
              <a:t>One </a:t>
            </a:r>
            <a:r>
              <a:rPr lang="en-US" sz="3000" dirty="0" smtClean="0"/>
              <a:t>PPE Solar </a:t>
            </a:r>
            <a:r>
              <a:rPr lang="en-US" sz="3000" dirty="0"/>
              <a:t>Panel and one</a:t>
            </a:r>
          </a:p>
          <a:p>
            <a:r>
              <a:rPr lang="en-US" sz="3000" dirty="0"/>
              <a:t>40-50 gallon tank required</a:t>
            </a:r>
          </a:p>
          <a:p>
            <a:r>
              <a:rPr lang="en-US" sz="3000" dirty="0"/>
              <a:t>for an average Hawaii home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5454" y="918390"/>
            <a:ext cx="1818654" cy="444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61824" y="397501"/>
            <a:ext cx="3441467" cy="558101"/>
          </a:xfrm>
          <a:prstGeom prst="rect">
            <a:avLst/>
          </a:prstGeom>
          <a:noFill/>
        </p:spPr>
        <p:txBody>
          <a:bodyPr wrap="none" lIns="99276" tIns="49638" rIns="99276" bIns="49638" rtlCol="0">
            <a:spAutoFit/>
          </a:bodyPr>
          <a:lstStyle/>
          <a:p>
            <a:r>
              <a:rPr lang="en-US" sz="3000" b="1" dirty="0"/>
              <a:t>Solar Water Heating</a:t>
            </a:r>
          </a:p>
        </p:txBody>
      </p:sp>
    </p:spTree>
    <p:extLst>
      <p:ext uri="{BB962C8B-B14F-4D97-AF65-F5344CB8AC3E}">
        <p14:creationId xmlns:p14="http://schemas.microsoft.com/office/powerpoint/2010/main" val="1468633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487</Words>
  <Application>Microsoft Macintosh PowerPoint</Application>
  <PresentationFormat>Custom</PresentationFormat>
  <Paragraphs>93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sam monet</dc:creator>
  <cp:lastModifiedBy>sam monet</cp:lastModifiedBy>
  <cp:revision>31</cp:revision>
  <cp:lastPrinted>2017-05-19T16:23:14Z</cp:lastPrinted>
  <dcterms:created xsi:type="dcterms:W3CDTF">2017-05-18T16:11:42Z</dcterms:created>
  <dcterms:modified xsi:type="dcterms:W3CDTF">2017-05-19T16:23:46Z</dcterms:modified>
</cp:coreProperties>
</file>